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>
        <p:scale>
          <a:sx n="135" d="100"/>
          <a:sy n="135" d="100"/>
        </p:scale>
        <p:origin x="144" y="-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553A9-802A-0841-ABAC-51144AA42E70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50825-8C02-A14B-8ED1-F454CAF6AD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3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6591-6171-DE4D-BC9D-C489997D65B2}" type="datetime1">
              <a:rPr lang="fr-CA" smtClean="0"/>
              <a:t>18-11-10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9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79E6-99CE-3245-92F2-7015CD63BA98}" type="datetime1">
              <a:rPr lang="fr-CA" smtClean="0"/>
              <a:t>18-11-10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09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E4E8-E78F-5145-8F00-590FF30C5EEC}" type="datetime1">
              <a:rPr lang="fr-CA" smtClean="0"/>
              <a:t>18-11-10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43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2990-23C0-5E41-98DF-E020D2384F9A}" type="datetime1">
              <a:rPr lang="fr-CA" smtClean="0"/>
              <a:t>18-11-10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34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46BD-ED75-F843-9551-55FB2B4E5CF4}" type="datetime1">
              <a:rPr lang="fr-CA" smtClean="0"/>
              <a:t>18-11-10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9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B5BD-090D-6C4B-AC81-AE977A7799BD}" type="datetime1">
              <a:rPr lang="fr-CA" smtClean="0"/>
              <a:t>18-11-10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72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E8E8-1186-D549-8DB1-88E4E2F41391}" type="datetime1">
              <a:rPr lang="fr-CA" smtClean="0"/>
              <a:t>18-11-10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810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4DC2-B07F-E244-A0B6-E33D74BF8E11}" type="datetime1">
              <a:rPr lang="fr-CA" smtClean="0"/>
              <a:t>18-11-10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57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E822-EB14-A147-B882-9DCB36376742}" type="datetime1">
              <a:rPr lang="fr-CA" smtClean="0"/>
              <a:t>18-11-10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37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CC78-9A5D-3941-991B-23DA4A267458}" type="datetime1">
              <a:rPr lang="fr-CA" smtClean="0"/>
              <a:t>18-11-10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38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31F-C3DC-BF4A-B1A5-2AA04B4B04D9}" type="datetime1">
              <a:rPr lang="fr-CA" smtClean="0"/>
              <a:t>18-11-10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32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C677-3610-C845-A0C3-2C6DE58A1F01}" type="datetime1">
              <a:rPr lang="fr-CA" smtClean="0"/>
              <a:t>18-11-10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34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444E-6992-0E40-803C-E5DE674D2985}" type="datetime1">
              <a:rPr lang="fr-CA" smtClean="0"/>
              <a:t>18-11-10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41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8554-164B-7740-BECE-8EF2EE41D768}" type="datetime1">
              <a:rPr lang="fr-CA" smtClean="0"/>
              <a:t>18-11-10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3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B33F-8763-D741-AE6A-E81FF04394E9}" type="datetime1">
              <a:rPr lang="fr-CA" smtClean="0"/>
              <a:t>18-11-10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3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F95-554A-4B40-BE01-2A4D5E88E4A7}" type="datetime1">
              <a:rPr lang="fr-CA" smtClean="0"/>
              <a:t>18-11-10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59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FA5F-EC85-544F-99A3-F05BC110DE5E}" type="datetime1">
              <a:rPr lang="fr-CA" smtClean="0"/>
              <a:t>18-11-10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Anne-Marie Bélanger (SEECRLJ)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E66A61-843D-EB4F-BB48-0DCC026F4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B7CC2E-EB9A-014D-9619-599A54BC3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>
            <a:normAutofit/>
          </a:bodyPr>
          <a:lstStyle/>
          <a:p>
            <a:r>
              <a:rPr lang="fr-FR"/>
              <a:t>NÉGO 2020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B557F9-5735-2D40-ABF0-26AFC2D20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tx1"/>
                </a:solidFill>
              </a:rPr>
              <a:t>Cycle, enjeux et perspective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C069393-6872-3943-8A5D-D0EAA470F6A4}"/>
              </a:ext>
            </a:extLst>
          </p:cNvPr>
          <p:cNvSpPr txBox="1"/>
          <p:nvPr/>
        </p:nvSpPr>
        <p:spPr>
          <a:xfrm>
            <a:off x="6121100" y="6314739"/>
            <a:ext cx="569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Document préparé par Anne-Marie Bélanger, SEECRLJ</a:t>
            </a:r>
          </a:p>
        </p:txBody>
      </p:sp>
    </p:spTree>
    <p:extLst>
      <p:ext uri="{BB962C8B-B14F-4D97-AF65-F5344CB8AC3E}">
        <p14:creationId xmlns:p14="http://schemas.microsoft.com/office/powerpoint/2010/main" val="826462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B049E5E-ADF8-5A4E-83A1-7D89B7361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732" y="480060"/>
            <a:ext cx="11266255" cy="5897880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0BDBB0A-FDB4-9F45-961D-A05F925B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E7591E-B273-1945-9AAB-5EF7E2F0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5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667E4E0-700B-7840-BCAE-A9A3186E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838" y="480060"/>
            <a:ext cx="11241150" cy="5897880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08A91DF-420A-6546-91D7-8AC817E6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AC92EF-6532-0441-BED6-4AEF7EE7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39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339DFA5-D27A-C74B-A7C2-F191B9B41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44" y="480060"/>
            <a:ext cx="11229743" cy="5897880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60666EB-5A8F-7048-8817-14BEF0BF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4775829-534A-F440-9334-94CDAB9B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3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F8D44-00EF-D943-8B8B-DC782E14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075"/>
          </a:xfrm>
        </p:spPr>
        <p:txBody>
          <a:bodyPr/>
          <a:lstStyle/>
          <a:p>
            <a:r>
              <a:rPr lang="fr-FR" dirty="0"/>
              <a:t>Lexique des acronymes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0C0F2C-392E-F24F-B38A-EAFF24EF6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57388"/>
            <a:ext cx="8596668" cy="4083974"/>
          </a:xfrm>
        </p:spPr>
        <p:txBody>
          <a:bodyPr/>
          <a:lstStyle/>
          <a:p>
            <a:r>
              <a:rPr lang="fr-FR" dirty="0"/>
              <a:t>CCSPP: Comité de coordination des secteurs public et parapublic</a:t>
            </a:r>
          </a:p>
          <a:p>
            <a:r>
              <a:rPr lang="fr-FR" dirty="0"/>
              <a:t>CPNC: Comité patronal de négociation des collèges</a:t>
            </a:r>
          </a:p>
          <a:p>
            <a:r>
              <a:rPr lang="fr-FR" dirty="0"/>
              <a:t>CT: Conseil du trésor</a:t>
            </a:r>
          </a:p>
          <a:p>
            <a:r>
              <a:rPr lang="fr-FR" dirty="0"/>
              <a:t>CSN: Confédération des syndicats nationaux</a:t>
            </a:r>
          </a:p>
          <a:p>
            <a:r>
              <a:rPr lang="fr-FR" dirty="0"/>
              <a:t>FEESP: Fédération des employées et des employés du secteur public</a:t>
            </a:r>
          </a:p>
          <a:p>
            <a:r>
              <a:rPr lang="fr-FR" dirty="0"/>
              <a:t>FNEEQ: Fédération nationale des enseignantes et des enseignants du Québec </a:t>
            </a:r>
          </a:p>
          <a:p>
            <a:r>
              <a:rPr lang="fr-FR" dirty="0"/>
              <a:t>FP: Fédération des </a:t>
            </a:r>
            <a:r>
              <a:rPr lang="fr-FR" dirty="0" err="1"/>
              <a:t>professionnèles</a:t>
            </a:r>
            <a:endParaRPr lang="fr-FR" dirty="0"/>
          </a:p>
          <a:p>
            <a:r>
              <a:rPr lang="fr-FR" dirty="0"/>
              <a:t>FSSS: Fédération de la santé et des services sociaux</a:t>
            </a:r>
          </a:p>
          <a:p>
            <a:r>
              <a:rPr lang="fr-FR" dirty="0"/>
              <a:t>MEES: Ministère de l’éducation et de l’enseignement supérieur</a:t>
            </a:r>
          </a:p>
          <a:p>
            <a:r>
              <a:rPr lang="fr-FR" dirty="0"/>
              <a:t>SCT: Secrétariat du Conseil du trésor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87FAD2-F596-2249-BA32-77372EB5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DA194-55D4-B942-8770-4BEC02DB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18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21DB6-78A9-2C42-94FC-8048E967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est touché par les négos?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5C45F0-AB25-3E42-901C-EE921074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8645"/>
            <a:ext cx="8596668" cy="47827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La fonction publique représente 540 000 salariés.</a:t>
            </a:r>
          </a:p>
          <a:p>
            <a:pPr lvl="1"/>
            <a:r>
              <a:rPr lang="fr-FR" dirty="0"/>
              <a:t>30 milliards de dollars de masse salariale;</a:t>
            </a:r>
          </a:p>
          <a:p>
            <a:pPr lvl="1"/>
            <a:r>
              <a:rPr lang="fr-FR" dirty="0"/>
              <a:t>35 milliards de dollars quand on calcule les avantages sociaux</a:t>
            </a:r>
          </a:p>
          <a:p>
            <a:pPr lvl="1"/>
            <a:endParaRPr lang="fr-FR" dirty="0"/>
          </a:p>
          <a:p>
            <a:r>
              <a:rPr lang="fr-FR" dirty="0"/>
              <a:t>La CSN est le joueur le plus important à la table centrale</a:t>
            </a:r>
          </a:p>
          <a:p>
            <a:pPr lvl="1"/>
            <a:r>
              <a:rPr lang="fr-FR" dirty="0"/>
              <a:t>Quatre de ses fédérations participent aux négos: la FSSS, la FEESP, la FP et la FNEEQ (qui représente 85% des </a:t>
            </a:r>
            <a:r>
              <a:rPr lang="fr-FR" dirty="0" err="1"/>
              <a:t>enseignant.e.s</a:t>
            </a:r>
            <a:r>
              <a:rPr lang="fr-FR" dirty="0"/>
              <a:t>);</a:t>
            </a:r>
          </a:p>
          <a:p>
            <a:pPr lvl="1"/>
            <a:r>
              <a:rPr lang="fr-FR" dirty="0"/>
              <a:t>Cela représente 150 900 membres.</a:t>
            </a:r>
          </a:p>
          <a:p>
            <a:pPr lvl="1"/>
            <a:endParaRPr lang="fr-FR" dirty="0"/>
          </a:p>
          <a:p>
            <a:r>
              <a:rPr lang="fr-FR" dirty="0"/>
              <a:t>C’est le CCSPP qui coordonne les négociations des quatre fédérations à la table centrale.</a:t>
            </a:r>
          </a:p>
          <a:p>
            <a:pPr lvl="1"/>
            <a:r>
              <a:rPr lang="fr-FR" dirty="0"/>
              <a:t>Il fait des recommandations aux fédérations qui consultent à leur tour leurs syndicats.</a:t>
            </a:r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D219E-670E-2A4C-B398-27980C56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5F5CF-EEB5-1140-9CEA-940FCFA5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9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E289D-CBE6-284F-9BD5-78047DAA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5912"/>
            <a:ext cx="8596668" cy="645458"/>
          </a:xfrm>
        </p:spPr>
        <p:txBody>
          <a:bodyPr/>
          <a:lstStyle/>
          <a:p>
            <a:r>
              <a:rPr lang="fr-FR" dirty="0"/>
              <a:t>Qui négocie avec qui?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046267A-037A-B24D-AC50-578332C36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793" y="871371"/>
            <a:ext cx="10800678" cy="5680036"/>
          </a:xfr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2A58F35-B41C-8841-BD2D-17CDDD0C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127B4C4-ADA5-E841-BEBC-70930193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95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7E6F1-C4A6-2E43-A1DF-78260668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3591"/>
          </a:xfrm>
        </p:spPr>
        <p:txBody>
          <a:bodyPr/>
          <a:lstStyle/>
          <a:p>
            <a:r>
              <a:rPr lang="fr-FR" dirty="0"/>
              <a:t>Les étapes de la négo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D97E33-0F82-CF43-B055-152FC346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3191"/>
            <a:ext cx="8596668" cy="46365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Le mode décisionnel du CCSPP fonctionne par consensus.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 cycle de négo comporte six grandes étapes: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Consultation large (octobre 2018 – janvier 2019)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Élaboration des orientations générales des négos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Élaboration des cahiers de consultation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Consultation des AG et adoption du cahier de demandes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Dépôt des demandes (30 octobre 2019)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Négo</a:t>
            </a:r>
          </a:p>
          <a:p>
            <a:r>
              <a:rPr lang="fr-FR" dirty="0"/>
              <a:t>Le comité de négociation et de mobilisation de la FNEEQ entre en fonction en janvier 2019.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467A98-02B1-C04F-90BF-7AF8A86F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D6C53F-5CBF-DA47-9EB4-0DD30E50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1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CCCACA8-497C-8B46-844A-6103B666B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02" y="480060"/>
            <a:ext cx="11225985" cy="5897880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B1B0C9D-E94D-7845-B529-21D55CED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4B2D647-E0CF-8C44-AECC-DF83D22D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98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685E27-8BFC-8D41-84EB-43D9A7FAA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44" y="480060"/>
            <a:ext cx="11229743" cy="5897880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D5EA2C9-767B-8342-ACBB-E0ED6218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19C534F-0D2E-B547-977E-7123C85C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67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E59E0AA-8ACD-D24D-8B41-4E892E7E1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732" y="480060"/>
            <a:ext cx="11266255" cy="5897880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101C100-575B-DF41-8F16-3400A9B8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FBED77C-1D5B-2A4E-BA86-C9E5CB0A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24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BB6E004-5D14-374A-9445-E4E1155F8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44" y="480060"/>
            <a:ext cx="11229743" cy="5897880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8333665-F817-C344-BF31-2BE0ED30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Anne-Marie Bélanger (SEECRLJ)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0EA1084-EBA3-BB4B-8E66-6794DC55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6A61-843D-EB4F-BB48-0DCC026F448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1953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{4F37BD2B-1F72-724B-B686-00E5029347ED}tf10001060</Template>
  <TotalTime>1500</TotalTime>
  <Words>359</Words>
  <Application>Microsoft Macintosh PowerPoint</Application>
  <PresentationFormat>Grand écran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Facette</vt:lpstr>
      <vt:lpstr>NÉGO 2020</vt:lpstr>
      <vt:lpstr>Lexique des acronymes</vt:lpstr>
      <vt:lpstr>Qui est touché par les négos?</vt:lpstr>
      <vt:lpstr>Qui négocie avec qui?</vt:lpstr>
      <vt:lpstr>Les étapes de la négo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NÉGO 2020</dc:title>
  <dc:creator>Anne-Marie Bélanger</dc:creator>
  <cp:lastModifiedBy>Anne-Marie Bélanger</cp:lastModifiedBy>
  <cp:revision>15</cp:revision>
  <cp:lastPrinted>2018-11-10T20:01:59Z</cp:lastPrinted>
  <dcterms:created xsi:type="dcterms:W3CDTF">2018-11-10T18:37:00Z</dcterms:created>
  <dcterms:modified xsi:type="dcterms:W3CDTF">2018-11-11T19:37:06Z</dcterms:modified>
</cp:coreProperties>
</file>